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0" r:id="rId3"/>
    <p:sldId id="257" r:id="rId4"/>
    <p:sldId id="258" r:id="rId5"/>
    <p:sldId id="277" r:id="rId6"/>
    <p:sldId id="278" r:id="rId7"/>
    <p:sldId id="259" r:id="rId8"/>
    <p:sldId id="260" r:id="rId9"/>
    <p:sldId id="262" r:id="rId10"/>
    <p:sldId id="263" r:id="rId11"/>
    <p:sldId id="276" r:id="rId12"/>
    <p:sldId id="264" r:id="rId13"/>
    <p:sldId id="265"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D642-887B-B4E3-E6CC-7FF4B0CAB0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4D1B8F-18D3-8566-0812-CAB7880C1F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3F9D11-DEFD-A9F8-1543-ABF21E34CD07}"/>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5" name="Footer Placeholder 4">
            <a:extLst>
              <a:ext uri="{FF2B5EF4-FFF2-40B4-BE49-F238E27FC236}">
                <a16:creationId xmlns:a16="http://schemas.microsoft.com/office/drawing/2014/main" id="{39CDD3AE-FCC9-439F-9CC2-519A27702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CB0FF-3D6E-7A5C-BA25-5954562B1E52}"/>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1969604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73D8-2244-DE1D-AB1A-85300AAE36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DDA995-562B-CF13-CA8C-DCE7C4E77B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B6FAB-490D-1A56-22CB-808592F3D837}"/>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5" name="Footer Placeholder 4">
            <a:extLst>
              <a:ext uri="{FF2B5EF4-FFF2-40B4-BE49-F238E27FC236}">
                <a16:creationId xmlns:a16="http://schemas.microsoft.com/office/drawing/2014/main" id="{D4D56FF5-AC44-6021-4404-76F5CEB5C8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F3E98-5429-13CB-930F-5A6777909F5E}"/>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177267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504D5-7DC3-AA82-CF3B-FC168BDACA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D7350-D4B3-0A71-0633-99FF0D11A7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77DE7-77DA-E76C-7466-D440499ECA15}"/>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5" name="Footer Placeholder 4">
            <a:extLst>
              <a:ext uri="{FF2B5EF4-FFF2-40B4-BE49-F238E27FC236}">
                <a16:creationId xmlns:a16="http://schemas.microsoft.com/office/drawing/2014/main" id="{05E84C76-7FAB-D4CE-6D58-6711DEA22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D9B4-A4AE-80F8-39AD-B0E7B313EF28}"/>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4249467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A849-E334-4841-70B7-3F15E5C49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F1356-51E5-5586-D984-FEB7C3965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D12F3-920B-F76F-3665-B3A864DDAF91}"/>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5" name="Footer Placeholder 4">
            <a:extLst>
              <a:ext uri="{FF2B5EF4-FFF2-40B4-BE49-F238E27FC236}">
                <a16:creationId xmlns:a16="http://schemas.microsoft.com/office/drawing/2014/main" id="{E40D5089-247F-EFA8-B68E-114C7219F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9E1EB-F220-C2AD-DB5D-ECA4238B7040}"/>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241253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792D-B5E2-B615-FF13-A47690FEAF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1A0CC6-7D20-CB2F-06AF-C8A9A2EF0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14B38-A26C-CB7F-BB50-8805C97EEF0B}"/>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5" name="Footer Placeholder 4">
            <a:extLst>
              <a:ext uri="{FF2B5EF4-FFF2-40B4-BE49-F238E27FC236}">
                <a16:creationId xmlns:a16="http://schemas.microsoft.com/office/drawing/2014/main" id="{ACB9DD4A-D609-8DB2-0444-BB1796D07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D5B8E-06B1-165B-6E9C-CAC4DCA37BF3}"/>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331020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01C2-1A48-2C6B-6988-D02FB39BE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8F269F-BE2B-2F5D-2006-9DE777E8BB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24FCB-E804-2524-88E8-6CBB687833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629E96-C923-78FA-8093-056B00823A39}"/>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6" name="Footer Placeholder 5">
            <a:extLst>
              <a:ext uri="{FF2B5EF4-FFF2-40B4-BE49-F238E27FC236}">
                <a16:creationId xmlns:a16="http://schemas.microsoft.com/office/drawing/2014/main" id="{8A7F31E9-390D-61FD-4657-DE12A4CA4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4D15-EDA7-3FBC-1711-E53B94913EF1}"/>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3278872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90BF-092D-AFDC-CCA9-2E27CF703B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8D3A1C-997E-5EBB-EC93-2E9A52D140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56D53A-BF9C-9671-CBBC-A2C53ECFA1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C30A09-6949-E0EF-A2E0-6AE638F9B7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6D35D9-E05C-A5D2-535B-85CEE757A1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CF70C6-1401-6EC5-FCFD-59B86501450A}"/>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8" name="Footer Placeholder 7">
            <a:extLst>
              <a:ext uri="{FF2B5EF4-FFF2-40B4-BE49-F238E27FC236}">
                <a16:creationId xmlns:a16="http://schemas.microsoft.com/office/drawing/2014/main" id="{53F6BE1C-B5ED-0291-A107-2F59E1B536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B9F661-BC0E-C20B-CDBF-AAA17413744F}"/>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4199712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FB15-1005-E984-3739-52BFD252A0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74FCD7-3123-BFAA-163E-21D56AC43397}"/>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4" name="Footer Placeholder 3">
            <a:extLst>
              <a:ext uri="{FF2B5EF4-FFF2-40B4-BE49-F238E27FC236}">
                <a16:creationId xmlns:a16="http://schemas.microsoft.com/office/drawing/2014/main" id="{CB2C4335-13BD-9CD3-0EF5-DB6615D3E8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56B29D-8B44-2B7D-A54E-B1121540592E}"/>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3578675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971DF-DBAE-EC69-0A78-3483A5A5C6FE}"/>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3" name="Footer Placeholder 2">
            <a:extLst>
              <a:ext uri="{FF2B5EF4-FFF2-40B4-BE49-F238E27FC236}">
                <a16:creationId xmlns:a16="http://schemas.microsoft.com/office/drawing/2014/main" id="{08BDDE72-67F7-A3BD-4F65-558FC66FC7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884DE9-2866-B12A-B1EF-05C04F715A3E}"/>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99730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DF90-87C9-57B8-FACB-29B3B7731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6DA006-36F4-0381-BD83-A65F85E22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575AD1-5A11-0329-FAB7-D4DCC6C98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F924B-95DD-C864-8DBC-8911C20F2FB2}"/>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6" name="Footer Placeholder 5">
            <a:extLst>
              <a:ext uri="{FF2B5EF4-FFF2-40B4-BE49-F238E27FC236}">
                <a16:creationId xmlns:a16="http://schemas.microsoft.com/office/drawing/2014/main" id="{C28EF586-08C8-F515-7BD1-EB6A1A3F7F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6D7EE-D7C1-4E1A-A629-7DA121F96465}"/>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99854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37B6-02C9-48BC-357D-AC7714A3E7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0CDF81-82AF-CA03-31F9-340F19897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6D0F75-F800-7391-BA9A-32D9DEFD2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5BA88-9E7D-A802-16B4-266FFDEB71AC}"/>
              </a:ext>
            </a:extLst>
          </p:cNvPr>
          <p:cNvSpPr>
            <a:spLocks noGrp="1"/>
          </p:cNvSpPr>
          <p:nvPr>
            <p:ph type="dt" sz="half" idx="10"/>
          </p:nvPr>
        </p:nvSpPr>
        <p:spPr/>
        <p:txBody>
          <a:bodyPr/>
          <a:lstStyle/>
          <a:p>
            <a:fld id="{0C4911CB-CD26-42AA-899B-99380E1D2943}" type="datetimeFigureOut">
              <a:rPr lang="en-US" smtClean="0"/>
              <a:t>9/9/2024</a:t>
            </a:fld>
            <a:endParaRPr lang="en-US"/>
          </a:p>
        </p:txBody>
      </p:sp>
      <p:sp>
        <p:nvSpPr>
          <p:cNvPr id="6" name="Footer Placeholder 5">
            <a:extLst>
              <a:ext uri="{FF2B5EF4-FFF2-40B4-BE49-F238E27FC236}">
                <a16:creationId xmlns:a16="http://schemas.microsoft.com/office/drawing/2014/main" id="{4ADB6A64-72F1-719E-05E7-F9DCABCFC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0DF6B-C4E4-7A87-61A7-DE59B08743CA}"/>
              </a:ext>
            </a:extLst>
          </p:cNvPr>
          <p:cNvSpPr>
            <a:spLocks noGrp="1"/>
          </p:cNvSpPr>
          <p:nvPr>
            <p:ph type="sldNum" sz="quarter" idx="12"/>
          </p:nvPr>
        </p:nvSpPr>
        <p:spPr/>
        <p:txBody>
          <a:bodyPr/>
          <a:lstStyle/>
          <a:p>
            <a:fld id="{CB5F70BE-8EAC-4582-956A-3769FD0437CD}" type="slidenum">
              <a:rPr lang="en-US" smtClean="0"/>
              <a:t>‹#›</a:t>
            </a:fld>
            <a:endParaRPr lang="en-US"/>
          </a:p>
        </p:txBody>
      </p:sp>
    </p:spTree>
    <p:extLst>
      <p:ext uri="{BB962C8B-B14F-4D97-AF65-F5344CB8AC3E}">
        <p14:creationId xmlns:p14="http://schemas.microsoft.com/office/powerpoint/2010/main" val="1091597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4D66D9-D04A-3E8A-8BC5-93069AF90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60413A-E7B4-6297-5C14-A7ED5F1C1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22C40-81ED-F1A9-265F-914CEFF16A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911CB-CD26-42AA-899B-99380E1D2943}" type="datetimeFigureOut">
              <a:rPr lang="en-US" smtClean="0"/>
              <a:t>9/9/2024</a:t>
            </a:fld>
            <a:endParaRPr lang="en-US"/>
          </a:p>
        </p:txBody>
      </p:sp>
      <p:sp>
        <p:nvSpPr>
          <p:cNvPr id="5" name="Footer Placeholder 4">
            <a:extLst>
              <a:ext uri="{FF2B5EF4-FFF2-40B4-BE49-F238E27FC236}">
                <a16:creationId xmlns:a16="http://schemas.microsoft.com/office/drawing/2014/main" id="{234C9BE0-53C6-AAEE-D17F-7A0E4E5B30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E42B01-F509-7EC5-B7CF-43864EC3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F70BE-8EAC-4582-956A-3769FD0437CD}" type="slidenum">
              <a:rPr lang="en-US" smtClean="0"/>
              <a:t>‹#›</a:t>
            </a:fld>
            <a:endParaRPr lang="en-US"/>
          </a:p>
        </p:txBody>
      </p:sp>
    </p:spTree>
    <p:extLst>
      <p:ext uri="{BB962C8B-B14F-4D97-AF65-F5344CB8AC3E}">
        <p14:creationId xmlns:p14="http://schemas.microsoft.com/office/powerpoint/2010/main" val="2645066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247DD5A-1AB1-1775-0815-E5EA313FDAC1}"/>
              </a:ext>
            </a:extLst>
          </p:cNvPr>
          <p:cNvSpPr>
            <a:spLocks noGrp="1"/>
          </p:cNvSpPr>
          <p:nvPr>
            <p:ph idx="1"/>
          </p:nvPr>
        </p:nvSpPr>
        <p:spPr>
          <a:xfrm>
            <a:off x="3000022" y="3146426"/>
            <a:ext cx="6604704" cy="1719086"/>
          </a:xfrm>
        </p:spPr>
        <p:txBody>
          <a:bodyPr>
            <a:normAutofit/>
          </a:bodyPr>
          <a:lstStyle/>
          <a:p>
            <a:pPr marL="0" indent="0" algn="ctr">
              <a:buNone/>
            </a:pPr>
            <a:r>
              <a:rPr lang="fa-IR" dirty="0" smtClean="0">
                <a:cs typeface="B Titr" panose="00000700000000000000" pitchFamily="2" charset="-78"/>
              </a:rPr>
              <a:t>دكتر اميرحسن حبيبي</a:t>
            </a:r>
          </a:p>
          <a:p>
            <a:pPr marL="0" indent="0" algn="ctr">
              <a:buNone/>
            </a:pPr>
            <a:r>
              <a:rPr lang="fa-IR" dirty="0" smtClean="0">
                <a:cs typeface="B Titr" panose="00000700000000000000" pitchFamily="2" charset="-78"/>
              </a:rPr>
              <a:t>متخصص نورولوژي و فلوشيپ بيماري هاي حركتي</a:t>
            </a:r>
          </a:p>
          <a:p>
            <a:pPr marL="0" indent="0" algn="ctr">
              <a:buNone/>
            </a:pPr>
            <a:r>
              <a:rPr lang="fa-IR" dirty="0" smtClean="0">
                <a:cs typeface="B Titr" panose="00000700000000000000" pitchFamily="2" charset="-78"/>
              </a:rPr>
              <a:t>عضو هيات علمي دانشگاه علوم پزشكي ايران</a:t>
            </a:r>
            <a:endParaRPr lang="en-US" dirty="0">
              <a:cs typeface="B Titr" panose="00000700000000000000" pitchFamily="2" charset="-78"/>
            </a:endParaRPr>
          </a:p>
        </p:txBody>
      </p:sp>
      <p:pic>
        <p:nvPicPr>
          <p:cNvPr id="3" name="Recorded Sound">
            <a:hlinkClick r:id="" action="ppaction://media"/>
            <a:extLst>
              <a:ext uri="{FF2B5EF4-FFF2-40B4-BE49-F238E27FC236}">
                <a16:creationId xmlns:a16="http://schemas.microsoft.com/office/drawing/2014/main" id="{AB11D215-3E35-F3D0-911E-1BE3BCE1B4F6}"/>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6129866" y="4865512"/>
            <a:ext cx="479425" cy="479425"/>
          </a:xfrm>
          <a:prstGeom prst="rect">
            <a:avLst/>
          </a:prstGeom>
          <a:ln>
            <a:solidFill>
              <a:srgbClr val="FF0000"/>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655" y="692534"/>
            <a:ext cx="1600423" cy="2086266"/>
          </a:xfrm>
          <a:prstGeom prst="rect">
            <a:avLst/>
          </a:prstGeom>
        </p:spPr>
      </p:pic>
      <p:sp>
        <p:nvSpPr>
          <p:cNvPr id="6" name="TextBox 5"/>
          <p:cNvSpPr txBox="1"/>
          <p:nvPr/>
        </p:nvSpPr>
        <p:spPr>
          <a:xfrm>
            <a:off x="4311963" y="5836035"/>
            <a:ext cx="4115229" cy="369332"/>
          </a:xfrm>
          <a:prstGeom prst="rect">
            <a:avLst/>
          </a:prstGeom>
          <a:noFill/>
        </p:spPr>
        <p:txBody>
          <a:bodyPr wrap="none" rtlCol="1">
            <a:spAutoFit/>
          </a:bodyPr>
          <a:lstStyle/>
          <a:p>
            <a:r>
              <a:rPr lang="fa-IR" dirty="0" smtClean="0">
                <a:solidFill>
                  <a:srgbClr val="FF0000"/>
                </a:solidFill>
                <a:cs typeface="B Titr" panose="00000700000000000000" pitchFamily="2" charset="-78"/>
              </a:rPr>
              <a:t>لطفا جهت شنيدن فايل صوتي اينجا را كليك كنيد.</a:t>
            </a:r>
            <a:endParaRPr lang="fa-IR" dirty="0">
              <a:solidFill>
                <a:srgbClr val="FF0000"/>
              </a:solidFill>
              <a:cs typeface="B Titr" panose="00000700000000000000" pitchFamily="2" charset="-78"/>
            </a:endParaRPr>
          </a:p>
        </p:txBody>
      </p:sp>
      <p:pic>
        <p:nvPicPr>
          <p:cNvPr id="8" name="Picture 7"/>
          <p:cNvPicPr>
            <a:picLocks noChangeAspect="1"/>
          </p:cNvPicPr>
          <p:nvPr/>
        </p:nvPicPr>
        <p:blipFill>
          <a:blip r:embed="rId6"/>
          <a:stretch>
            <a:fillRect/>
          </a:stretch>
        </p:blipFill>
        <p:spPr>
          <a:xfrm>
            <a:off x="6204723" y="5403181"/>
            <a:ext cx="404568" cy="374610"/>
          </a:xfrm>
          <a:prstGeom prst="rect">
            <a:avLst/>
          </a:prstGeom>
        </p:spPr>
      </p:pic>
    </p:spTree>
    <p:extLst>
      <p:ext uri="{BB962C8B-B14F-4D97-AF65-F5344CB8AC3E}">
        <p14:creationId xmlns:p14="http://schemas.microsoft.com/office/powerpoint/2010/main" val="1483452042"/>
      </p:ext>
    </p:extLst>
  </p:cSld>
  <p:clrMapOvr>
    <a:masterClrMapping/>
  </p:clrMapOvr>
  <mc:AlternateContent xmlns:mc="http://schemas.openxmlformats.org/markup-compatibility/2006" xmlns:p14="http://schemas.microsoft.com/office/powerpoint/2010/main">
    <mc:Choice Requires="p14">
      <p:transition spd="slow" p14:dur="2000" advTm="24321"/>
    </mc:Choice>
    <mc:Fallback xmlns="">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16E82-2B10-4C96-D64B-7F949E922BDB}"/>
              </a:ext>
            </a:extLst>
          </p:cNvPr>
          <p:cNvSpPr>
            <a:spLocks noGrp="1"/>
          </p:cNvSpPr>
          <p:nvPr>
            <p:ph idx="1"/>
          </p:nvPr>
        </p:nvSpPr>
        <p:spPr/>
        <p:txBody>
          <a:bodyPr/>
          <a:lstStyle/>
          <a:p>
            <a:r>
              <a:rPr lang="en-US" b="0" i="0" dirty="0">
                <a:solidFill>
                  <a:srgbClr val="495354"/>
                </a:solidFill>
                <a:effectLst/>
                <a:latin typeface="Narkisim" panose="020E0502050101010101" pitchFamily="34" charset="-79"/>
                <a:cs typeface="Narkisim" panose="020E0502050101010101" pitchFamily="34" charset="-79"/>
              </a:rPr>
              <a:t>To assess light touch, by a wisp of cotton. </a:t>
            </a:r>
          </a:p>
          <a:p>
            <a:r>
              <a:rPr lang="en-US" b="0" i="0" dirty="0">
                <a:solidFill>
                  <a:srgbClr val="495354"/>
                </a:solidFill>
                <a:effectLst/>
                <a:latin typeface="Narkisim" panose="020E0502050101010101" pitchFamily="34" charset="-79"/>
                <a:cs typeface="Narkisim" panose="020E0502050101010101" pitchFamily="34" charset="-79"/>
              </a:rPr>
              <a:t> use a fresh </a:t>
            </a:r>
            <a:r>
              <a:rPr lang="en-US" b="0" i="0" dirty="0" err="1">
                <a:solidFill>
                  <a:srgbClr val="495354"/>
                </a:solidFill>
                <a:effectLst/>
                <a:latin typeface="Narkisim" panose="020E0502050101010101" pitchFamily="34" charset="-79"/>
                <a:cs typeface="Narkisim" panose="020E0502050101010101" pitchFamily="34" charset="-79"/>
              </a:rPr>
              <a:t>Neurotip</a:t>
            </a:r>
            <a:r>
              <a:rPr lang="en-US" b="0" i="0" dirty="0">
                <a:solidFill>
                  <a:srgbClr val="495354"/>
                </a:solidFill>
                <a:effectLst/>
                <a:latin typeface="Narkisim" panose="020E0502050101010101" pitchFamily="34" charset="-79"/>
                <a:cs typeface="Narkisim" panose="020E0502050101010101" pitchFamily="34" charset="-79"/>
              </a:rPr>
              <a:t> pin with each patient and discard them after use</a:t>
            </a:r>
          </a:p>
        </p:txBody>
      </p:sp>
      <p:pic>
        <p:nvPicPr>
          <p:cNvPr id="4" name="Recorded Sound">
            <a:hlinkClick r:id="" action="ppaction://media"/>
            <a:extLst>
              <a:ext uri="{FF2B5EF4-FFF2-40B4-BE49-F238E27FC236}">
                <a16:creationId xmlns:a16="http://schemas.microsoft.com/office/drawing/2014/main" id="{83E9A0A9-D15F-39DE-36C7-1D23E1C05956}"/>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892799" y="3225799"/>
            <a:ext cx="1004711" cy="1004711"/>
          </a:xfrm>
          <a:prstGeom prst="rect">
            <a:avLst/>
          </a:prstGeom>
        </p:spPr>
      </p:pic>
    </p:spTree>
    <p:extLst>
      <p:ext uri="{BB962C8B-B14F-4D97-AF65-F5344CB8AC3E}">
        <p14:creationId xmlns:p14="http://schemas.microsoft.com/office/powerpoint/2010/main" val="3256603463"/>
      </p:ext>
    </p:extLst>
  </p:cSld>
  <p:clrMapOvr>
    <a:masterClrMapping/>
  </p:clrMapOvr>
  <mc:AlternateContent xmlns:mc="http://schemas.openxmlformats.org/markup-compatibility/2006" xmlns:p14="http://schemas.microsoft.com/office/powerpoint/2010/main">
    <mc:Choice Requires="p14">
      <p:transition spd="slow" p14:dur="2000" advTm="58570"/>
    </mc:Choice>
    <mc:Fallback xmlns="">
      <p:transition spd="slow" advTm="5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3E254-EF62-2490-DB7C-96B71A189662}"/>
              </a:ext>
            </a:extLst>
          </p:cNvPr>
          <p:cNvSpPr>
            <a:spLocks noGrp="1"/>
          </p:cNvSpPr>
          <p:nvPr>
            <p:ph idx="1"/>
          </p:nvPr>
        </p:nvSpPr>
        <p:spPr/>
        <p:txBody>
          <a:bodyPr/>
          <a:lstStyle/>
          <a:p>
            <a:pPr algn="just"/>
            <a:r>
              <a:rPr lang="en-US" dirty="0">
                <a:latin typeface="Narkisim" panose="020E0502050101010101" pitchFamily="34" charset="-79"/>
                <a:cs typeface="Narkisim" panose="020E0502050101010101" pitchFamily="34" charset="-79"/>
              </a:rPr>
              <a:t>Vibration is the impression given off by a rapidly alternating object. The ability to detect this stimulus – known as vibration sense – can be assessed with the aid of a 128 Hz tuning fork</a:t>
            </a:r>
          </a:p>
          <a:p>
            <a:endParaRPr lang="en-US" dirty="0"/>
          </a:p>
        </p:txBody>
      </p:sp>
      <p:pic>
        <p:nvPicPr>
          <p:cNvPr id="4" name="Recorded Sound">
            <a:hlinkClick r:id="" action="ppaction://media"/>
            <a:extLst>
              <a:ext uri="{FF2B5EF4-FFF2-40B4-BE49-F238E27FC236}">
                <a16:creationId xmlns:a16="http://schemas.microsoft.com/office/drawing/2014/main" id="{FADF7B7F-66E4-914C-6C19-8EBE0B390356}"/>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926665" y="3214510"/>
            <a:ext cx="970845" cy="970845"/>
          </a:xfrm>
          <a:prstGeom prst="rect">
            <a:avLst/>
          </a:prstGeom>
        </p:spPr>
      </p:pic>
    </p:spTree>
    <p:extLst>
      <p:ext uri="{BB962C8B-B14F-4D97-AF65-F5344CB8AC3E}">
        <p14:creationId xmlns:p14="http://schemas.microsoft.com/office/powerpoint/2010/main" val="2409632593"/>
      </p:ext>
    </p:extLst>
  </p:cSld>
  <p:clrMapOvr>
    <a:masterClrMapping/>
  </p:clrMapOvr>
  <mc:AlternateContent xmlns:mc="http://schemas.openxmlformats.org/markup-compatibility/2006" xmlns:p14="http://schemas.microsoft.com/office/powerpoint/2010/main">
    <mc:Choice Requires="p14">
      <p:transition spd="slow" p14:dur="2000" advTm="99855"/>
    </mc:Choice>
    <mc:Fallback xmlns="">
      <p:transition spd="slow" advTm="9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1BA5B-61CB-EE25-2BB8-3A96A66FCE23}"/>
              </a:ext>
            </a:extLst>
          </p:cNvPr>
          <p:cNvSpPr>
            <a:spLocks noGrp="1"/>
          </p:cNvSpPr>
          <p:nvPr>
            <p:ph idx="1"/>
          </p:nvPr>
        </p:nvSpPr>
        <p:spPr/>
        <p:txBody>
          <a:bodyPr/>
          <a:lstStyle/>
          <a:p>
            <a:pPr algn="just"/>
            <a:r>
              <a:rPr lang="en-US" b="0" i="0" dirty="0">
                <a:solidFill>
                  <a:srgbClr val="495354"/>
                </a:solidFill>
                <a:effectLst/>
                <a:latin typeface="PlutoSansLight"/>
              </a:rPr>
              <a:t> </a:t>
            </a:r>
            <a:r>
              <a:rPr lang="en-US" b="0" i="0" dirty="0">
                <a:solidFill>
                  <a:srgbClr val="495354"/>
                </a:solidFill>
                <a:effectLst/>
                <a:latin typeface="Narkisim" panose="020E0502050101010101" pitchFamily="34" charset="-79"/>
                <a:cs typeface="Narkisim" panose="020E0502050101010101" pitchFamily="34" charset="-79"/>
              </a:rPr>
              <a:t>proprioception. This sensory modality is assessed by testing the joint position sense</a:t>
            </a:r>
            <a:endParaRPr lang="en-US" dirty="0">
              <a:latin typeface="Narkisim" panose="020E0502050101010101" pitchFamily="34" charset="-79"/>
              <a:cs typeface="Narkisim" panose="020E0502050101010101" pitchFamily="34" charset="-79"/>
            </a:endParaRPr>
          </a:p>
        </p:txBody>
      </p:sp>
      <p:pic>
        <p:nvPicPr>
          <p:cNvPr id="4" name="Recorded Sound">
            <a:hlinkClick r:id="" action="ppaction://media"/>
            <a:extLst>
              <a:ext uri="{FF2B5EF4-FFF2-40B4-BE49-F238E27FC236}">
                <a16:creationId xmlns:a16="http://schemas.microsoft.com/office/drawing/2014/main" id="{A7497E18-858D-85CE-8A8A-6068187C28C4}"/>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flipV="1">
            <a:off x="5610579" y="4905375"/>
            <a:ext cx="1230488" cy="1066798"/>
          </a:xfrm>
          <a:prstGeom prst="rect">
            <a:avLst/>
          </a:prstGeom>
        </p:spPr>
      </p:pic>
    </p:spTree>
    <p:extLst>
      <p:ext uri="{BB962C8B-B14F-4D97-AF65-F5344CB8AC3E}">
        <p14:creationId xmlns:p14="http://schemas.microsoft.com/office/powerpoint/2010/main" val="1602196042"/>
      </p:ext>
    </p:extLst>
  </p:cSld>
  <p:clrMapOvr>
    <a:masterClrMapping/>
  </p:clrMapOvr>
  <mc:AlternateContent xmlns:mc="http://schemas.openxmlformats.org/markup-compatibility/2006" xmlns:p14="http://schemas.microsoft.com/office/powerpoint/2010/main">
    <mc:Choice Requires="p14">
      <p:transition spd="slow" p14:dur="2000" advTm="50815"/>
    </mc:Choice>
    <mc:Fallback xmlns="">
      <p:transition spd="slow" advTm="5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62900-E6BE-BED9-0A05-FD18182C2CF6}"/>
              </a:ext>
            </a:extLst>
          </p:cNvPr>
          <p:cNvSpPr>
            <a:spLocks noGrp="1"/>
          </p:cNvSpPr>
          <p:nvPr>
            <p:ph type="title"/>
          </p:nvPr>
        </p:nvSpPr>
        <p:spPr/>
        <p:txBody>
          <a:bodyPr/>
          <a:lstStyle/>
          <a:p>
            <a:pPr algn="ctr"/>
            <a:r>
              <a:rPr lang="en-US" b="0" i="0" dirty="0">
                <a:solidFill>
                  <a:schemeClr val="accent2">
                    <a:lumMod val="75000"/>
                  </a:schemeClr>
                </a:solidFill>
                <a:effectLst/>
                <a:latin typeface="Top Secret" panose="02000800000000000000" pitchFamily="50" charset="0"/>
              </a:rPr>
              <a:t>Romberg’s test </a:t>
            </a:r>
            <a:endParaRPr lang="en-US" dirty="0">
              <a:solidFill>
                <a:schemeClr val="accent2">
                  <a:lumMod val="75000"/>
                </a:schemeClr>
              </a:solidFill>
              <a:latin typeface="Top Secret" panose="02000800000000000000" pitchFamily="50" charset="0"/>
            </a:endParaRPr>
          </a:p>
        </p:txBody>
      </p:sp>
      <p:sp>
        <p:nvSpPr>
          <p:cNvPr id="3" name="Content Placeholder 2">
            <a:extLst>
              <a:ext uri="{FF2B5EF4-FFF2-40B4-BE49-F238E27FC236}">
                <a16:creationId xmlns:a16="http://schemas.microsoft.com/office/drawing/2014/main" id="{9D704055-E134-CA7F-7731-BB951BD006AB}"/>
              </a:ext>
            </a:extLst>
          </p:cNvPr>
          <p:cNvSpPr>
            <a:spLocks noGrp="1"/>
          </p:cNvSpPr>
          <p:nvPr>
            <p:ph idx="1"/>
          </p:nvPr>
        </p:nvSpPr>
        <p:spPr/>
        <p:txBody>
          <a:bodyPr/>
          <a:lstStyle/>
          <a:p>
            <a:pPr algn="just"/>
            <a:r>
              <a:rPr lang="en-US" b="0" i="0" dirty="0">
                <a:solidFill>
                  <a:srgbClr val="495354"/>
                </a:solidFill>
                <a:effectLst/>
                <a:latin typeface="PlutoSansLight"/>
              </a:rPr>
              <a:t> T</a:t>
            </a:r>
            <a:r>
              <a:rPr lang="en-US" b="0" i="0" dirty="0">
                <a:solidFill>
                  <a:srgbClr val="495354"/>
                </a:solidFill>
                <a:effectLst/>
                <a:latin typeface="Narkisim" panose="020E0502050101010101" pitchFamily="34" charset="-79"/>
                <a:cs typeface="Narkisim" panose="020E0502050101010101" pitchFamily="34" charset="-79"/>
              </a:rPr>
              <a:t>he test requires that the patient stands with a narrow stance base and close their eyes. The physician should be close by to catch the patient should they topple over. Ask the patient to close their eyes and attempt to walk;</a:t>
            </a:r>
            <a:endParaRPr lang="en-US" dirty="0">
              <a:latin typeface="Narkisim" panose="020E0502050101010101" pitchFamily="34" charset="-79"/>
              <a:cs typeface="Narkisim" panose="020E0502050101010101" pitchFamily="34" charset="-79"/>
            </a:endParaRPr>
          </a:p>
        </p:txBody>
      </p:sp>
      <p:pic>
        <p:nvPicPr>
          <p:cNvPr id="4" name="Recorded Sound">
            <a:hlinkClick r:id="" action="ppaction://media"/>
            <a:extLst>
              <a:ext uri="{FF2B5EF4-FFF2-40B4-BE49-F238E27FC236}">
                <a16:creationId xmlns:a16="http://schemas.microsoft.com/office/drawing/2014/main" id="{003FE69D-1DCE-BEB6-DEA8-1F5614E44DFA}"/>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994399" y="3857977"/>
            <a:ext cx="1027289" cy="1027289"/>
          </a:xfrm>
          <a:prstGeom prst="rect">
            <a:avLst/>
          </a:prstGeom>
        </p:spPr>
      </p:pic>
    </p:spTree>
    <p:extLst>
      <p:ext uri="{BB962C8B-B14F-4D97-AF65-F5344CB8AC3E}">
        <p14:creationId xmlns:p14="http://schemas.microsoft.com/office/powerpoint/2010/main" val="3253088582"/>
      </p:ext>
    </p:extLst>
  </p:cSld>
  <p:clrMapOvr>
    <a:masterClrMapping/>
  </p:clrMapOvr>
  <mc:AlternateContent xmlns:mc="http://schemas.openxmlformats.org/markup-compatibility/2006" xmlns:p14="http://schemas.microsoft.com/office/powerpoint/2010/main">
    <mc:Choice Requires="p14">
      <p:transition spd="slow" p14:dur="2000" advTm="104824"/>
    </mc:Choice>
    <mc:Fallback xmlns="">
      <p:transition spd="slow" advTm="10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0A870-4655-E306-E802-1B66F4E34A11}"/>
              </a:ext>
            </a:extLst>
          </p:cNvPr>
          <p:cNvSpPr>
            <a:spLocks noGrp="1"/>
          </p:cNvSpPr>
          <p:nvPr>
            <p:ph type="title"/>
          </p:nvPr>
        </p:nvSpPr>
        <p:spPr/>
        <p:txBody>
          <a:bodyPr/>
          <a:lstStyle/>
          <a:p>
            <a:pPr algn="ctr"/>
            <a:r>
              <a:rPr lang="en-US" dirty="0" err="1">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Striognosis</a:t>
            </a:r>
            <a:r>
              <a:rPr lang="en-U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 and graphesthesia</a:t>
            </a:r>
          </a:p>
        </p:txBody>
      </p:sp>
      <p:sp>
        <p:nvSpPr>
          <p:cNvPr id="3" name="Content Placeholder 2">
            <a:extLst>
              <a:ext uri="{FF2B5EF4-FFF2-40B4-BE49-F238E27FC236}">
                <a16:creationId xmlns:a16="http://schemas.microsoft.com/office/drawing/2014/main" id="{DFE374DC-2FD4-85AB-5CF6-BD8635FCA229}"/>
              </a:ext>
            </a:extLst>
          </p:cNvPr>
          <p:cNvSpPr>
            <a:spLocks noGrp="1"/>
          </p:cNvSpPr>
          <p:nvPr>
            <p:ph idx="1"/>
          </p:nvPr>
        </p:nvSpPr>
        <p:spPr/>
        <p:txBody>
          <a:bodyPr/>
          <a:lstStyle/>
          <a:p>
            <a:pPr algn="just"/>
            <a:r>
              <a:rPr lang="en-US" dirty="0">
                <a:latin typeface="Narkisim" panose="020E0502050101010101" pitchFamily="34" charset="-79"/>
                <a:cs typeface="Narkisim" panose="020E0502050101010101" pitchFamily="34" charset="-79"/>
              </a:rPr>
              <a:t>refers to the ability to detect the tracing of letters or numbers on the skin just by feeling it (i.e. without visual input). Stereognosis on the other hand, is the ability to identify a three-dimensional object</a:t>
            </a:r>
          </a:p>
        </p:txBody>
      </p:sp>
      <p:pic>
        <p:nvPicPr>
          <p:cNvPr id="4" name="Recorded Sound">
            <a:hlinkClick r:id="" action="ppaction://media"/>
            <a:extLst>
              <a:ext uri="{FF2B5EF4-FFF2-40B4-BE49-F238E27FC236}">
                <a16:creationId xmlns:a16="http://schemas.microsoft.com/office/drawing/2014/main" id="{032A6D6B-179F-12C2-10F3-7D3B3FBE1A26}"/>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757333" y="4044949"/>
            <a:ext cx="1008592" cy="1008592"/>
          </a:xfrm>
          <a:prstGeom prst="rect">
            <a:avLst/>
          </a:prstGeom>
        </p:spPr>
      </p:pic>
    </p:spTree>
    <p:extLst>
      <p:ext uri="{BB962C8B-B14F-4D97-AF65-F5344CB8AC3E}">
        <p14:creationId xmlns:p14="http://schemas.microsoft.com/office/powerpoint/2010/main" val="1658738362"/>
      </p:ext>
    </p:extLst>
  </p:cSld>
  <p:clrMapOvr>
    <a:masterClrMapping/>
  </p:clrMapOvr>
  <mc:AlternateContent xmlns:mc="http://schemas.openxmlformats.org/markup-compatibility/2006" xmlns:p14="http://schemas.microsoft.com/office/powerpoint/2010/main">
    <mc:Choice Requires="p14">
      <p:transition spd="slow" p14:dur="2000" advTm="128091"/>
    </mc:Choice>
    <mc:Fallback xmlns="">
      <p:transition spd="slow" advTm="12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35225C-B700-F433-0CBD-2A650FBB5C31}"/>
              </a:ext>
            </a:extLst>
          </p:cNvPr>
          <p:cNvSpPr>
            <a:spLocks noGrp="1"/>
          </p:cNvSpPr>
          <p:nvPr>
            <p:ph idx="1"/>
          </p:nvPr>
        </p:nvSpPr>
        <p:spPr>
          <a:xfrm>
            <a:off x="848946" y="1768964"/>
            <a:ext cx="4601308" cy="2441575"/>
          </a:xfrm>
        </p:spPr>
        <p:txBody>
          <a:bodyPr>
            <a:normAutofit fontScale="25000" lnSpcReduction="20000"/>
          </a:bodyPr>
          <a:lstStyle/>
          <a:p>
            <a:pPr marL="228600" marR="0" lvl="0" indent="-2286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n-US" sz="7600" b="0" i="0" u="none" strike="noStrike" kern="1200" cap="none" spc="0" normalizeH="0" baseline="0" noProof="0" dirty="0">
                <a:ln>
                  <a:noFill/>
                </a:ln>
                <a:solidFill>
                  <a:srgbClr val="002060"/>
                </a:solidFill>
                <a:effectLst/>
                <a:uLnTx/>
                <a:uFillTx/>
                <a:latin typeface="Narkisim" panose="020E0502050101010101" pitchFamily="34" charset="-79"/>
                <a:cs typeface="Narkisim" panose="020E0502050101010101" pitchFamily="34" charset="-79"/>
              </a:rPr>
              <a:t>Inspection </a:t>
            </a:r>
          </a:p>
          <a:p>
            <a:pPr marL="228600" marR="0" lvl="0" indent="-2286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n-US" sz="7600" b="0" i="0" u="none" strike="noStrike" kern="1200" cap="none" spc="0" normalizeH="0" baseline="0" noProof="0" dirty="0">
                <a:ln>
                  <a:noFill/>
                </a:ln>
                <a:solidFill>
                  <a:srgbClr val="002060"/>
                </a:solidFill>
                <a:effectLst/>
                <a:uLnTx/>
                <a:uFillTx/>
                <a:latin typeface="Narkisim" panose="020E0502050101010101" pitchFamily="34" charset="-79"/>
                <a:cs typeface="Narkisim" panose="020E0502050101010101" pitchFamily="34" charset="-79"/>
              </a:rPr>
              <a:t>Palpitation </a:t>
            </a:r>
          </a:p>
          <a:p>
            <a:pPr marL="228600" marR="0" lvl="0" indent="-2286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n-US" sz="7600" b="0" i="0" u="none" strike="noStrike" kern="1200" cap="none" spc="0" normalizeH="0" baseline="0" noProof="0" dirty="0">
                <a:ln>
                  <a:noFill/>
                </a:ln>
                <a:solidFill>
                  <a:srgbClr val="002060"/>
                </a:solidFill>
                <a:effectLst/>
                <a:uLnTx/>
                <a:uFillTx/>
                <a:latin typeface="Narkisim" panose="020E0502050101010101" pitchFamily="34" charset="-79"/>
                <a:cs typeface="Narkisim" panose="020E0502050101010101" pitchFamily="34" charset="-79"/>
              </a:rPr>
              <a:t>Percussion </a:t>
            </a:r>
          </a:p>
          <a:p>
            <a:pPr marL="228600" marR="0" lvl="0" indent="-2286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r>
              <a:rPr kumimoji="0" lang="en-US" sz="7600" b="0" i="0" u="none" strike="noStrike" kern="1200" cap="none" spc="0" normalizeH="0" baseline="0" noProof="0" dirty="0">
                <a:ln>
                  <a:noFill/>
                </a:ln>
                <a:solidFill>
                  <a:srgbClr val="002060"/>
                </a:solidFill>
                <a:effectLst/>
                <a:uLnTx/>
                <a:uFillTx/>
                <a:latin typeface="Narkisim" panose="020E0502050101010101" pitchFamily="34" charset="-79"/>
                <a:cs typeface="Narkisim" panose="020E0502050101010101" pitchFamily="34" charset="-79"/>
              </a:rPr>
              <a:t>Evaluation for force </a:t>
            </a:r>
          </a:p>
          <a:p>
            <a:endParaRPr lang="en-US" dirty="0">
              <a:solidFill>
                <a:srgbClr val="002060"/>
              </a:solidFill>
              <a:latin typeface="Narkisim" panose="020E0502050101010101" pitchFamily="34" charset="-79"/>
              <a:cs typeface="Narkisim" panose="020E0502050101010101" pitchFamily="34" charset="-79"/>
            </a:endParaRPr>
          </a:p>
        </p:txBody>
      </p:sp>
      <p:pic>
        <p:nvPicPr>
          <p:cNvPr id="5" name="Recorded Sound">
            <a:hlinkClick r:id="" action="ppaction://media"/>
            <a:extLst>
              <a:ext uri="{FF2B5EF4-FFF2-40B4-BE49-F238E27FC236}">
                <a16:creationId xmlns:a16="http://schemas.microsoft.com/office/drawing/2014/main" id="{052D9600-99C4-FCFB-6B1B-B715D77ED9AC}"/>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986585" y="4091354"/>
            <a:ext cx="631092" cy="631092"/>
          </a:xfrm>
          <a:prstGeom prst="rect">
            <a:avLst/>
          </a:prstGeom>
        </p:spPr>
      </p:pic>
    </p:spTree>
    <p:extLst>
      <p:ext uri="{BB962C8B-B14F-4D97-AF65-F5344CB8AC3E}">
        <p14:creationId xmlns:p14="http://schemas.microsoft.com/office/powerpoint/2010/main" val="3883002790"/>
      </p:ext>
    </p:extLst>
  </p:cSld>
  <p:clrMapOvr>
    <a:masterClrMapping/>
  </p:clrMapOvr>
  <mc:AlternateContent xmlns:mc="http://schemas.openxmlformats.org/markup-compatibility/2006" xmlns:p14="http://schemas.microsoft.com/office/powerpoint/2010/main">
    <mc:Choice Requires="p14">
      <p:transition spd="slow" p14:dur="2000" advTm="78400"/>
    </mc:Choice>
    <mc:Fallback xmlns="">
      <p:transition spd="slow" advTm="7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9EE2-24B3-7C22-AFEC-521AC8AC4481}"/>
              </a:ext>
            </a:extLst>
          </p:cNvPr>
          <p:cNvSpPr>
            <a:spLocks noGrp="1"/>
          </p:cNvSpPr>
          <p:nvPr>
            <p:ph type="title"/>
          </p:nvPr>
        </p:nvSpPr>
        <p:spPr/>
        <p:txBody>
          <a:bodyPr/>
          <a:lstStyle/>
          <a:p>
            <a:pPr algn="ctr"/>
            <a:r>
              <a:rPr lang="en-US" dirty="0">
                <a:solidFill>
                  <a:srgbClr val="C00000"/>
                </a:solidFill>
                <a:latin typeface="Top Secret" panose="02000800000000000000" pitchFamily="50" charset="0"/>
              </a:rPr>
              <a:t>inspection</a:t>
            </a:r>
          </a:p>
        </p:txBody>
      </p:sp>
      <p:sp>
        <p:nvSpPr>
          <p:cNvPr id="3" name="Content Placeholder 2">
            <a:extLst>
              <a:ext uri="{FF2B5EF4-FFF2-40B4-BE49-F238E27FC236}">
                <a16:creationId xmlns:a16="http://schemas.microsoft.com/office/drawing/2014/main" id="{6D647D1E-56B4-D202-CB38-9C237152F8F6}"/>
              </a:ext>
            </a:extLst>
          </p:cNvPr>
          <p:cNvSpPr>
            <a:spLocks noGrp="1"/>
          </p:cNvSpPr>
          <p:nvPr>
            <p:ph idx="1"/>
          </p:nvPr>
        </p:nvSpPr>
        <p:spPr/>
        <p:txBody>
          <a:bodyPr/>
          <a:lstStyle/>
          <a:p>
            <a:r>
              <a:rPr lang="en-US" dirty="0">
                <a:solidFill>
                  <a:srgbClr val="002060"/>
                </a:solidFill>
                <a:latin typeface="Narkisim" panose="020E0502050101010101" pitchFamily="34" charset="-79"/>
                <a:cs typeface="Narkisim" panose="020E0502050101010101" pitchFamily="34" charset="-79"/>
              </a:rPr>
              <a:t>Asymmetry</a:t>
            </a:r>
          </a:p>
          <a:p>
            <a:r>
              <a:rPr lang="en-US" dirty="0">
                <a:solidFill>
                  <a:srgbClr val="002060"/>
                </a:solidFill>
                <a:latin typeface="Narkisim" panose="020E0502050101010101" pitchFamily="34" charset="-79"/>
                <a:cs typeface="Narkisim" panose="020E0502050101010101" pitchFamily="34" charset="-79"/>
              </a:rPr>
              <a:t> Skin Color </a:t>
            </a:r>
          </a:p>
          <a:p>
            <a:r>
              <a:rPr lang="en-US" dirty="0">
                <a:solidFill>
                  <a:srgbClr val="002060"/>
                </a:solidFill>
                <a:latin typeface="Narkisim" panose="020E0502050101010101" pitchFamily="34" charset="-79"/>
                <a:cs typeface="Narkisim" panose="020E0502050101010101" pitchFamily="34" charset="-79"/>
              </a:rPr>
              <a:t>Wasting </a:t>
            </a:r>
          </a:p>
          <a:p>
            <a:r>
              <a:rPr lang="en-US" dirty="0">
                <a:solidFill>
                  <a:srgbClr val="002060"/>
                </a:solidFill>
                <a:latin typeface="Narkisim" panose="020E0502050101010101" pitchFamily="34" charset="-79"/>
                <a:cs typeface="Narkisim" panose="020E0502050101010101" pitchFamily="34" charset="-79"/>
              </a:rPr>
              <a:t>Atrophy </a:t>
            </a:r>
          </a:p>
          <a:p>
            <a:r>
              <a:rPr lang="en-US" dirty="0">
                <a:solidFill>
                  <a:srgbClr val="002060"/>
                </a:solidFill>
                <a:latin typeface="Narkisim" panose="020E0502050101010101" pitchFamily="34" charset="-79"/>
                <a:cs typeface="Narkisim" panose="020E0502050101010101" pitchFamily="34" charset="-79"/>
              </a:rPr>
              <a:t>Deformity </a:t>
            </a:r>
          </a:p>
          <a:p>
            <a:r>
              <a:rPr lang="en-US" dirty="0">
                <a:solidFill>
                  <a:srgbClr val="002060"/>
                </a:solidFill>
                <a:latin typeface="Narkisim" panose="020E0502050101010101" pitchFamily="34" charset="-79"/>
                <a:cs typeface="Narkisim" panose="020E0502050101010101" pitchFamily="34" charset="-79"/>
              </a:rPr>
              <a:t>Range of motion</a:t>
            </a:r>
          </a:p>
          <a:p>
            <a:r>
              <a:rPr lang="en-US" dirty="0">
                <a:solidFill>
                  <a:srgbClr val="002060"/>
                </a:solidFill>
                <a:latin typeface="Narkisim" panose="020E0502050101010101" pitchFamily="34" charset="-79"/>
                <a:cs typeface="Narkisim" panose="020E0502050101010101" pitchFamily="34" charset="-79"/>
              </a:rPr>
              <a:t> Movement velocity </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79CA9AE5-8810-351A-69EC-0A5249CD795A}"/>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6648173" y="5251378"/>
            <a:ext cx="678750" cy="678750"/>
          </a:xfrm>
          <a:prstGeom prst="rect">
            <a:avLst/>
          </a:prstGeom>
        </p:spPr>
      </p:pic>
    </p:spTree>
    <p:extLst>
      <p:ext uri="{BB962C8B-B14F-4D97-AF65-F5344CB8AC3E}">
        <p14:creationId xmlns:p14="http://schemas.microsoft.com/office/powerpoint/2010/main" val="2049773106"/>
      </p:ext>
    </p:extLst>
  </p:cSld>
  <p:clrMapOvr>
    <a:masterClrMapping/>
  </p:clrMapOvr>
  <mc:AlternateContent xmlns:mc="http://schemas.openxmlformats.org/markup-compatibility/2006" xmlns:p14="http://schemas.microsoft.com/office/powerpoint/2010/main">
    <mc:Choice Requires="p14">
      <p:transition spd="slow" p14:dur="2000" advTm="45474"/>
    </mc:Choice>
    <mc:Fallback xmlns="">
      <p:transition spd="slow" advTm="4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D49F-9C29-3D3C-37A0-6E494272252B}"/>
              </a:ext>
            </a:extLst>
          </p:cNvPr>
          <p:cNvSpPr>
            <a:spLocks noGrp="1"/>
          </p:cNvSpPr>
          <p:nvPr>
            <p:ph type="title"/>
          </p:nvPr>
        </p:nvSpPr>
        <p:spPr/>
        <p:txBody>
          <a:bodyPr/>
          <a:lstStyle/>
          <a:p>
            <a:pPr algn="ctr"/>
            <a:r>
              <a:rPr lang="en-US" dirty="0"/>
              <a:t>Palpitation </a:t>
            </a:r>
          </a:p>
        </p:txBody>
      </p:sp>
      <p:sp>
        <p:nvSpPr>
          <p:cNvPr id="3" name="Content Placeholder 2">
            <a:extLst>
              <a:ext uri="{FF2B5EF4-FFF2-40B4-BE49-F238E27FC236}">
                <a16:creationId xmlns:a16="http://schemas.microsoft.com/office/drawing/2014/main" id="{9DC7FA94-9993-CFA8-6F54-7A08E8EB7988}"/>
              </a:ext>
            </a:extLst>
          </p:cNvPr>
          <p:cNvSpPr>
            <a:spLocks noGrp="1"/>
          </p:cNvSpPr>
          <p:nvPr>
            <p:ph idx="1"/>
          </p:nvPr>
        </p:nvSpPr>
        <p:spPr>
          <a:xfrm>
            <a:off x="838200" y="1555994"/>
            <a:ext cx="10515600" cy="3098067"/>
          </a:xfrm>
        </p:spPr>
        <p:txBody>
          <a:bodyPr/>
          <a:lstStyle/>
          <a:p>
            <a:r>
              <a:rPr lang="en-US" dirty="0"/>
              <a:t>Muscle density </a:t>
            </a:r>
          </a:p>
          <a:p>
            <a:r>
              <a:rPr lang="en-US" dirty="0"/>
              <a:t>Calcinosis</a:t>
            </a:r>
          </a:p>
          <a:p>
            <a:r>
              <a:rPr lang="en-US" dirty="0"/>
              <a:t>Tonicity </a:t>
            </a:r>
          </a:p>
          <a:p>
            <a:r>
              <a:rPr lang="en-US" dirty="0"/>
              <a:t>Hypertonicity </a:t>
            </a:r>
          </a:p>
          <a:p>
            <a:r>
              <a:rPr lang="en-US" dirty="0"/>
              <a:t>Hypotonicity </a:t>
            </a:r>
          </a:p>
          <a:p>
            <a:r>
              <a:rPr lang="en-US" dirty="0"/>
              <a:t>Spasticity  </a:t>
            </a:r>
          </a:p>
        </p:txBody>
      </p:sp>
      <p:pic>
        <p:nvPicPr>
          <p:cNvPr id="4" name="Recorded Sound">
            <a:hlinkClick r:id="" action="ppaction://media"/>
            <a:extLst>
              <a:ext uri="{FF2B5EF4-FFF2-40B4-BE49-F238E27FC236}">
                <a16:creationId xmlns:a16="http://schemas.microsoft.com/office/drawing/2014/main" id="{67CCC466-A27F-E07A-0F12-F0B850A1650E}"/>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6209323" y="4824046"/>
            <a:ext cx="812800" cy="812800"/>
          </a:xfrm>
          <a:prstGeom prst="rect">
            <a:avLst/>
          </a:prstGeom>
        </p:spPr>
      </p:pic>
    </p:spTree>
    <p:extLst>
      <p:ext uri="{BB962C8B-B14F-4D97-AF65-F5344CB8AC3E}">
        <p14:creationId xmlns:p14="http://schemas.microsoft.com/office/powerpoint/2010/main" val="3351130257"/>
      </p:ext>
    </p:extLst>
  </p:cSld>
  <p:clrMapOvr>
    <a:masterClrMapping/>
  </p:clrMapOvr>
  <mc:AlternateContent xmlns:mc="http://schemas.openxmlformats.org/markup-compatibility/2006" xmlns:p14="http://schemas.microsoft.com/office/powerpoint/2010/main">
    <mc:Choice Requires="p14">
      <p:transition spd="slow" p14:dur="2000" advTm="117688"/>
    </mc:Choice>
    <mc:Fallback xmlns="">
      <p:transition spd="slow" advTm="11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30F6F-D4FF-BD14-6D08-B02F2DCD174F}"/>
              </a:ext>
            </a:extLst>
          </p:cNvPr>
          <p:cNvSpPr>
            <a:spLocks noGrp="1"/>
          </p:cNvSpPr>
          <p:nvPr>
            <p:ph type="title"/>
          </p:nvPr>
        </p:nvSpPr>
        <p:spPr/>
        <p:txBody>
          <a:bodyPr/>
          <a:lstStyle/>
          <a:p>
            <a:pPr algn="ctr"/>
            <a:r>
              <a:rPr lang="en-US" dirty="0">
                <a:latin typeface="Top Secret" panose="02000800000000000000" pitchFamily="50" charset="0"/>
              </a:rPr>
              <a:t>Tonicity</a:t>
            </a:r>
            <a:r>
              <a:rPr lang="en-US" dirty="0"/>
              <a:t> </a:t>
            </a:r>
          </a:p>
        </p:txBody>
      </p:sp>
      <p:sp>
        <p:nvSpPr>
          <p:cNvPr id="3" name="Content Placeholder 2">
            <a:extLst>
              <a:ext uri="{FF2B5EF4-FFF2-40B4-BE49-F238E27FC236}">
                <a16:creationId xmlns:a16="http://schemas.microsoft.com/office/drawing/2014/main" id="{9AECAC5D-86D1-13E4-9127-02650BDA98DE}"/>
              </a:ext>
            </a:extLst>
          </p:cNvPr>
          <p:cNvSpPr>
            <a:spLocks noGrp="1"/>
          </p:cNvSpPr>
          <p:nvPr>
            <p:ph idx="1"/>
          </p:nvPr>
        </p:nvSpPr>
        <p:spPr/>
        <p:txBody>
          <a:bodyPr/>
          <a:lstStyle/>
          <a:p>
            <a:pPr algn="ctr"/>
            <a:r>
              <a:rPr lang="en-US" dirty="0">
                <a:latin typeface="Narkisim" panose="020E0502050101010101" pitchFamily="34" charset="-79"/>
                <a:cs typeface="Narkisim" panose="020E0502050101010101" pitchFamily="34" charset="-79"/>
              </a:rPr>
              <a:t>Resistance against passive movements </a:t>
            </a:r>
          </a:p>
        </p:txBody>
      </p:sp>
      <p:pic>
        <p:nvPicPr>
          <p:cNvPr id="4" name="Recorded Sound">
            <a:hlinkClick r:id="" action="ppaction://media"/>
            <a:extLst>
              <a:ext uri="{FF2B5EF4-FFF2-40B4-BE49-F238E27FC236}">
                <a16:creationId xmlns:a16="http://schemas.microsoft.com/office/drawing/2014/main" id="{1980CD08-2D87-B996-A83C-C54F19F3152D}"/>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827889" y="2774462"/>
            <a:ext cx="779096" cy="779096"/>
          </a:xfrm>
          <a:prstGeom prst="rect">
            <a:avLst/>
          </a:prstGeom>
        </p:spPr>
      </p:pic>
    </p:spTree>
    <p:extLst>
      <p:ext uri="{BB962C8B-B14F-4D97-AF65-F5344CB8AC3E}">
        <p14:creationId xmlns:p14="http://schemas.microsoft.com/office/powerpoint/2010/main" val="621504484"/>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2219BC-758D-2087-50DE-81C9E2EFCCC2}"/>
              </a:ext>
            </a:extLst>
          </p:cNvPr>
          <p:cNvSpPr>
            <a:spLocks noGrp="1"/>
          </p:cNvSpPr>
          <p:nvPr>
            <p:ph type="body" idx="1"/>
          </p:nvPr>
        </p:nvSpPr>
        <p:spPr/>
        <p:txBody>
          <a:bodyPr/>
          <a:lstStyle/>
          <a:p>
            <a:r>
              <a:rPr lang="en-US" sz="2800" dirty="0">
                <a:solidFill>
                  <a:srgbClr val="C00000"/>
                </a:solidFill>
                <a:latin typeface="Top Secret" panose="02000800000000000000" pitchFamily="50" charset="0"/>
              </a:rPr>
              <a:t>Spasticity</a:t>
            </a:r>
            <a:r>
              <a:rPr lang="en-US" dirty="0"/>
              <a:t> </a:t>
            </a:r>
          </a:p>
        </p:txBody>
      </p:sp>
      <p:sp>
        <p:nvSpPr>
          <p:cNvPr id="6" name="Content Placeholder 5">
            <a:extLst>
              <a:ext uri="{FF2B5EF4-FFF2-40B4-BE49-F238E27FC236}">
                <a16:creationId xmlns:a16="http://schemas.microsoft.com/office/drawing/2014/main" id="{7C081961-0A58-F93D-9009-1598F5D690A2}"/>
              </a:ext>
            </a:extLst>
          </p:cNvPr>
          <p:cNvSpPr>
            <a:spLocks noGrp="1"/>
          </p:cNvSpPr>
          <p:nvPr>
            <p:ph sz="half" idx="2"/>
          </p:nvPr>
        </p:nvSpPr>
        <p:spPr/>
        <p:txBody>
          <a:bodyPr/>
          <a:lstStyle/>
          <a:p>
            <a:r>
              <a:rPr lang="en-US" dirty="0">
                <a:latin typeface="Narkisim" panose="020E0502050101010101" pitchFamily="34" charset="-79"/>
                <a:cs typeface="Narkisim" panose="020E0502050101010101" pitchFamily="34" charset="-79"/>
              </a:rPr>
              <a:t>Velocity dependent </a:t>
            </a:r>
          </a:p>
          <a:p>
            <a:r>
              <a:rPr lang="en-US" dirty="0">
                <a:latin typeface="Narkisim" panose="020E0502050101010101" pitchFamily="34" charset="-79"/>
                <a:cs typeface="Narkisim" panose="020E0502050101010101" pitchFamily="34" charset="-79"/>
              </a:rPr>
              <a:t>Clasp knife pattern </a:t>
            </a:r>
          </a:p>
          <a:p>
            <a:r>
              <a:rPr lang="en-US" dirty="0">
                <a:latin typeface="Narkisim" panose="020E0502050101010101" pitchFamily="34" charset="-79"/>
                <a:cs typeface="Narkisim" panose="020E0502050101010101" pitchFamily="34" charset="-79"/>
              </a:rPr>
              <a:t>In one direction </a:t>
            </a:r>
          </a:p>
        </p:txBody>
      </p:sp>
      <p:sp>
        <p:nvSpPr>
          <p:cNvPr id="7" name="Text Placeholder 6">
            <a:extLst>
              <a:ext uri="{FF2B5EF4-FFF2-40B4-BE49-F238E27FC236}">
                <a16:creationId xmlns:a16="http://schemas.microsoft.com/office/drawing/2014/main" id="{E4957C05-4D01-51F8-A11F-F5727122CEC2}"/>
              </a:ext>
            </a:extLst>
          </p:cNvPr>
          <p:cNvSpPr>
            <a:spLocks noGrp="1"/>
          </p:cNvSpPr>
          <p:nvPr>
            <p:ph type="body" sz="quarter" idx="3"/>
          </p:nvPr>
        </p:nvSpPr>
        <p:spPr/>
        <p:txBody>
          <a:bodyPr/>
          <a:lstStyle/>
          <a:p>
            <a:r>
              <a:rPr lang="en-US" sz="2800" dirty="0">
                <a:solidFill>
                  <a:srgbClr val="C00000"/>
                </a:solidFill>
                <a:latin typeface="Top Secret" panose="02000800000000000000" pitchFamily="50" charset="0"/>
              </a:rPr>
              <a:t>Rigidity</a:t>
            </a:r>
            <a:r>
              <a:rPr lang="en-US" dirty="0"/>
              <a:t> </a:t>
            </a:r>
          </a:p>
        </p:txBody>
      </p:sp>
      <p:sp>
        <p:nvSpPr>
          <p:cNvPr id="8" name="Content Placeholder 7">
            <a:extLst>
              <a:ext uri="{FF2B5EF4-FFF2-40B4-BE49-F238E27FC236}">
                <a16:creationId xmlns:a16="http://schemas.microsoft.com/office/drawing/2014/main" id="{DACACA5B-0CA4-DA77-D5D6-4E39732EB295}"/>
              </a:ext>
            </a:extLst>
          </p:cNvPr>
          <p:cNvSpPr>
            <a:spLocks noGrp="1"/>
          </p:cNvSpPr>
          <p:nvPr>
            <p:ph sz="quarter" idx="4"/>
          </p:nvPr>
        </p:nvSpPr>
        <p:spPr/>
        <p:txBody>
          <a:bodyPr/>
          <a:lstStyle/>
          <a:p>
            <a:r>
              <a:rPr lang="en-US" dirty="0">
                <a:latin typeface="Narkisim" panose="020E0502050101010101" pitchFamily="34" charset="-79"/>
                <a:cs typeface="Narkisim" panose="020E0502050101010101" pitchFamily="34" charset="-79"/>
              </a:rPr>
              <a:t>Not related to velocity </a:t>
            </a:r>
          </a:p>
          <a:p>
            <a:r>
              <a:rPr lang="en-US" dirty="0">
                <a:latin typeface="Narkisim" panose="020E0502050101010101" pitchFamily="34" charset="-79"/>
                <a:cs typeface="Narkisim" panose="020E0502050101010101" pitchFamily="34" charset="-79"/>
              </a:rPr>
              <a:t>Lead pipe </a:t>
            </a:r>
          </a:p>
          <a:p>
            <a:r>
              <a:rPr lang="en-US" dirty="0">
                <a:latin typeface="Narkisim" panose="020E0502050101010101" pitchFamily="34" charset="-79"/>
                <a:cs typeface="Narkisim" panose="020E0502050101010101" pitchFamily="34" charset="-79"/>
              </a:rPr>
              <a:t> cogwheel </a:t>
            </a:r>
          </a:p>
        </p:txBody>
      </p:sp>
      <p:pic>
        <p:nvPicPr>
          <p:cNvPr id="2" name="Recorded Sound">
            <a:hlinkClick r:id="" action="ppaction://media"/>
            <a:extLst>
              <a:ext uri="{FF2B5EF4-FFF2-40B4-BE49-F238E27FC236}">
                <a16:creationId xmlns:a16="http://schemas.microsoft.com/office/drawing/2014/main" id="{29F0B687-28CF-6DB1-ED70-C105DC4D1BFF}"/>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376984" y="4714630"/>
            <a:ext cx="795215" cy="795215"/>
          </a:xfrm>
          <a:prstGeom prst="rect">
            <a:avLst/>
          </a:prstGeom>
        </p:spPr>
      </p:pic>
    </p:spTree>
    <p:extLst>
      <p:ext uri="{BB962C8B-B14F-4D97-AF65-F5344CB8AC3E}">
        <p14:creationId xmlns:p14="http://schemas.microsoft.com/office/powerpoint/2010/main" val="380892555"/>
      </p:ext>
    </p:extLst>
  </p:cSld>
  <p:clrMapOvr>
    <a:masterClrMapping/>
  </p:clrMapOvr>
  <mc:AlternateContent xmlns:mc="http://schemas.openxmlformats.org/markup-compatibility/2006" xmlns:p14="http://schemas.microsoft.com/office/powerpoint/2010/main">
    <mc:Choice Requires="p14">
      <p:transition spd="slow" p14:dur="2000" advTm="193664"/>
    </mc:Choice>
    <mc:Fallback xmlns="">
      <p:transition spd="slow" advTm="19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DD46-7771-B389-07C6-6429485E5112}"/>
              </a:ext>
            </a:extLst>
          </p:cNvPr>
          <p:cNvSpPr>
            <a:spLocks noGrp="1"/>
          </p:cNvSpPr>
          <p:nvPr>
            <p:ph type="title"/>
          </p:nvPr>
        </p:nvSpPr>
        <p:spPr/>
        <p:txBody>
          <a:bodyPr/>
          <a:lstStyle/>
          <a:p>
            <a:pPr algn="ctr"/>
            <a:r>
              <a:rPr lang="en-US" dirty="0">
                <a:latin typeface="Top Secret" panose="02000800000000000000" pitchFamily="50" charset="0"/>
              </a:rPr>
              <a:t>Percussion </a:t>
            </a:r>
            <a:r>
              <a:rPr lang="en-US" dirty="0"/>
              <a:t/>
            </a:r>
            <a:br>
              <a:rPr lang="en-US" dirty="0"/>
            </a:br>
            <a:endParaRPr lang="en-US" dirty="0"/>
          </a:p>
        </p:txBody>
      </p:sp>
      <p:sp>
        <p:nvSpPr>
          <p:cNvPr id="3" name="Content Placeholder 2">
            <a:extLst>
              <a:ext uri="{FF2B5EF4-FFF2-40B4-BE49-F238E27FC236}">
                <a16:creationId xmlns:a16="http://schemas.microsoft.com/office/drawing/2014/main" id="{7382FCF2-C4F1-1421-1105-7E9ACF8C58AE}"/>
              </a:ext>
            </a:extLst>
          </p:cNvPr>
          <p:cNvSpPr>
            <a:spLocks noGrp="1"/>
          </p:cNvSpPr>
          <p:nvPr>
            <p:ph idx="1"/>
          </p:nvPr>
        </p:nvSpPr>
        <p:spPr/>
        <p:txBody>
          <a:bodyPr/>
          <a:lstStyle/>
          <a:p>
            <a:r>
              <a:rPr lang="en-US" dirty="0">
                <a:latin typeface="Narkisim" panose="020E0502050101010101" pitchFamily="34" charset="-79"/>
                <a:cs typeface="Narkisim" panose="020E0502050101010101" pitchFamily="34" charset="-79"/>
              </a:rPr>
              <a:t>Fasciculation </a:t>
            </a:r>
          </a:p>
        </p:txBody>
      </p:sp>
      <p:pic>
        <p:nvPicPr>
          <p:cNvPr id="4" name="Recorded Sound">
            <a:hlinkClick r:id="" action="ppaction://media"/>
            <a:extLst>
              <a:ext uri="{FF2B5EF4-FFF2-40B4-BE49-F238E27FC236}">
                <a16:creationId xmlns:a16="http://schemas.microsoft.com/office/drawing/2014/main" id="{D52C9392-1CDC-A4BD-1F4D-3F735D6927E1}"/>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5892799" y="3225799"/>
            <a:ext cx="880533" cy="880533"/>
          </a:xfrm>
          <a:prstGeom prst="rect">
            <a:avLst/>
          </a:prstGeom>
        </p:spPr>
      </p:pic>
    </p:spTree>
    <p:extLst>
      <p:ext uri="{BB962C8B-B14F-4D97-AF65-F5344CB8AC3E}">
        <p14:creationId xmlns:p14="http://schemas.microsoft.com/office/powerpoint/2010/main" val="931984027"/>
      </p:ext>
    </p:extLst>
  </p:cSld>
  <p:clrMapOvr>
    <a:masterClrMapping/>
  </p:clrMapOvr>
  <mc:AlternateContent xmlns:mc="http://schemas.openxmlformats.org/markup-compatibility/2006" xmlns:p14="http://schemas.microsoft.com/office/powerpoint/2010/main">
    <mc:Choice Requires="p14">
      <p:transition spd="slow" p14:dur="2000" advTm="28268"/>
    </mc:Choice>
    <mc:Fallback xmlns="">
      <p:transition spd="slow" advTm="28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57707-6E83-A346-B76F-4899DE807138}"/>
              </a:ext>
            </a:extLst>
          </p:cNvPr>
          <p:cNvSpPr>
            <a:spLocks noGrp="1"/>
          </p:cNvSpPr>
          <p:nvPr>
            <p:ph type="title"/>
          </p:nvPr>
        </p:nvSpPr>
        <p:spPr>
          <a:xfrm>
            <a:off x="838200" y="351873"/>
            <a:ext cx="10515600" cy="1325563"/>
          </a:xfrm>
        </p:spPr>
        <p:txBody>
          <a:bodyPr/>
          <a:lstStyle/>
          <a:p>
            <a:pPr algn="ctr"/>
            <a:r>
              <a:rPr lang="en-US" dirty="0">
                <a:latin typeface="Top Secret" panose="02000800000000000000" pitchFamily="50" charset="0"/>
              </a:rPr>
              <a:t>Force assessment</a:t>
            </a:r>
            <a:r>
              <a:rPr lang="en-US" dirty="0"/>
              <a:t/>
            </a:r>
            <a:br>
              <a:rPr lang="en-US" dirty="0"/>
            </a:br>
            <a:endParaRPr lang="en-US" dirty="0"/>
          </a:p>
        </p:txBody>
      </p:sp>
      <p:sp>
        <p:nvSpPr>
          <p:cNvPr id="3" name="Content Placeholder 2">
            <a:extLst>
              <a:ext uri="{FF2B5EF4-FFF2-40B4-BE49-F238E27FC236}">
                <a16:creationId xmlns:a16="http://schemas.microsoft.com/office/drawing/2014/main" id="{B81BB370-EDE5-2980-B299-86204179B1AD}"/>
              </a:ext>
            </a:extLst>
          </p:cNvPr>
          <p:cNvSpPr>
            <a:spLocks noGrp="1"/>
          </p:cNvSpPr>
          <p:nvPr>
            <p:ph idx="1"/>
          </p:nvPr>
        </p:nvSpPr>
        <p:spPr/>
        <p:txBody>
          <a:bodyPr/>
          <a:lstStyle/>
          <a:p>
            <a:r>
              <a:rPr lang="en-US" dirty="0">
                <a:solidFill>
                  <a:srgbClr val="002060"/>
                </a:solidFill>
                <a:latin typeface="Narkisim" panose="020E0502050101010101" pitchFamily="34" charset="-79"/>
                <a:cs typeface="Narkisim" panose="020E0502050101010101" pitchFamily="34" charset="-79"/>
              </a:rPr>
              <a:t>0/5  =unable to do </a:t>
            </a:r>
          </a:p>
          <a:p>
            <a:r>
              <a:rPr lang="en-US" dirty="0">
                <a:solidFill>
                  <a:srgbClr val="002060"/>
                </a:solidFill>
                <a:latin typeface="Narkisim" panose="020E0502050101010101" pitchFamily="34" charset="-79"/>
                <a:cs typeface="Narkisim" panose="020E0502050101010101" pitchFamily="34" charset="-79"/>
              </a:rPr>
              <a:t>1/5 = some worm form movement</a:t>
            </a:r>
          </a:p>
          <a:p>
            <a:r>
              <a:rPr lang="en-US" dirty="0">
                <a:solidFill>
                  <a:srgbClr val="002060"/>
                </a:solidFill>
                <a:latin typeface="Narkisim" panose="020E0502050101010101" pitchFamily="34" charset="-79"/>
                <a:cs typeface="Narkisim" panose="020E0502050101010101" pitchFamily="34" charset="-79"/>
              </a:rPr>
              <a:t>2/5 = able to move  on surface and can not force against gravity </a:t>
            </a:r>
          </a:p>
          <a:p>
            <a:r>
              <a:rPr lang="en-US" dirty="0">
                <a:solidFill>
                  <a:srgbClr val="002060"/>
                </a:solidFill>
                <a:latin typeface="Narkisim" panose="020E0502050101010101" pitchFamily="34" charset="-79"/>
                <a:cs typeface="Narkisim" panose="020E0502050101010101" pitchFamily="34" charset="-79"/>
              </a:rPr>
              <a:t>3/5=Equal to gravity and able to move against gravity </a:t>
            </a:r>
          </a:p>
          <a:p>
            <a:r>
              <a:rPr lang="en-US" dirty="0">
                <a:solidFill>
                  <a:srgbClr val="002060"/>
                </a:solidFill>
                <a:latin typeface="Narkisim" panose="020E0502050101010101" pitchFamily="34" charset="-79"/>
                <a:cs typeface="Narkisim" panose="020E0502050101010101" pitchFamily="34" charset="-79"/>
              </a:rPr>
              <a:t>4/5 =active movement against gravity and resistance </a:t>
            </a:r>
          </a:p>
          <a:p>
            <a:r>
              <a:rPr lang="en-US" dirty="0">
                <a:solidFill>
                  <a:srgbClr val="002060"/>
                </a:solidFill>
                <a:latin typeface="Narkisim" panose="020E0502050101010101" pitchFamily="34" charset="-79"/>
                <a:cs typeface="Narkisim" panose="020E0502050101010101" pitchFamily="34" charset="-79"/>
              </a:rPr>
              <a:t>5/5=Normal</a:t>
            </a:r>
          </a:p>
        </p:txBody>
      </p:sp>
      <p:pic>
        <p:nvPicPr>
          <p:cNvPr id="4" name="Recorded Sound">
            <a:hlinkClick r:id="" action="ppaction://media"/>
            <a:extLst>
              <a:ext uri="{FF2B5EF4-FFF2-40B4-BE49-F238E27FC236}">
                <a16:creationId xmlns:a16="http://schemas.microsoft.com/office/drawing/2014/main" id="{B216687B-2DF6-29FE-2036-BE80F5029535}"/>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6095999" y="5336821"/>
            <a:ext cx="846667" cy="846667"/>
          </a:xfrm>
          <a:prstGeom prst="rect">
            <a:avLst/>
          </a:prstGeom>
        </p:spPr>
      </p:pic>
    </p:spTree>
    <p:extLst>
      <p:ext uri="{BB962C8B-B14F-4D97-AF65-F5344CB8AC3E}">
        <p14:creationId xmlns:p14="http://schemas.microsoft.com/office/powerpoint/2010/main" val="1577768411"/>
      </p:ext>
    </p:extLst>
  </p:cSld>
  <p:clrMapOvr>
    <a:masterClrMapping/>
  </p:clrMapOvr>
  <mc:AlternateContent xmlns:mc="http://schemas.openxmlformats.org/markup-compatibility/2006" xmlns:p14="http://schemas.microsoft.com/office/powerpoint/2010/main">
    <mc:Choice Requires="p14">
      <p:transition spd="slow" p14:dur="2000" advTm="350840"/>
    </mc:Choice>
    <mc:Fallback xmlns="">
      <p:transition spd="slow" advTm="35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2444-E6D9-37DB-63C0-BB49397A7497}"/>
              </a:ext>
            </a:extLst>
          </p:cNvPr>
          <p:cNvSpPr>
            <a:spLocks noGrp="1"/>
          </p:cNvSpPr>
          <p:nvPr>
            <p:ph type="title"/>
          </p:nvPr>
        </p:nvSpPr>
        <p:spPr/>
        <p:txBody>
          <a:bodyPr/>
          <a:lstStyle/>
          <a:p>
            <a:pPr algn="ctr"/>
            <a:r>
              <a:rPr lang="en-US" dirty="0">
                <a:solidFill>
                  <a:srgbClr val="002060"/>
                </a:solidFill>
                <a:latin typeface="Top Secret" panose="02000800000000000000" pitchFamily="50" charset="0"/>
                <a:cs typeface="Aharoni" panose="02010803020104030203" pitchFamily="2" charset="-79"/>
              </a:rPr>
              <a:t>Sensory exam </a:t>
            </a:r>
          </a:p>
        </p:txBody>
      </p:sp>
      <p:sp>
        <p:nvSpPr>
          <p:cNvPr id="3" name="Content Placeholder 2">
            <a:extLst>
              <a:ext uri="{FF2B5EF4-FFF2-40B4-BE49-F238E27FC236}">
                <a16:creationId xmlns:a16="http://schemas.microsoft.com/office/drawing/2014/main" id="{5F699D94-38DE-3616-8EE6-852E3AED4F0E}"/>
              </a:ext>
            </a:extLst>
          </p:cNvPr>
          <p:cNvSpPr>
            <a:spLocks noGrp="1"/>
          </p:cNvSpPr>
          <p:nvPr>
            <p:ph idx="1"/>
          </p:nvPr>
        </p:nvSpPr>
        <p:spPr/>
        <p:txBody>
          <a:bodyPr/>
          <a:lstStyle/>
          <a:p>
            <a:r>
              <a:rPr lang="en-US" dirty="0">
                <a:latin typeface="Narkisim" panose="020E0502050101010101" pitchFamily="34" charset="-79"/>
                <a:cs typeface="Narkisim" panose="020E0502050101010101" pitchFamily="34" charset="-79"/>
              </a:rPr>
              <a:t>Pain  and temperature </a:t>
            </a:r>
          </a:p>
          <a:p>
            <a:r>
              <a:rPr lang="en-US" dirty="0">
                <a:latin typeface="Narkisim" panose="020E0502050101010101" pitchFamily="34" charset="-79"/>
                <a:cs typeface="Narkisim" panose="020E0502050101010101" pitchFamily="34" charset="-79"/>
              </a:rPr>
              <a:t>Carried by small fibers</a:t>
            </a:r>
          </a:p>
          <a:p>
            <a:r>
              <a:rPr lang="en-US" dirty="0">
                <a:latin typeface="Narkisim" panose="020E0502050101010101" pitchFamily="34" charset="-79"/>
                <a:cs typeface="Narkisim" panose="020E0502050101010101" pitchFamily="34" charset="-79"/>
              </a:rPr>
              <a:t>Carried in spinothalamic tract </a:t>
            </a:r>
          </a:p>
          <a:p>
            <a:r>
              <a:rPr lang="en-US" dirty="0">
                <a:latin typeface="Narkisim" panose="020E0502050101010101" pitchFamily="34" charset="-79"/>
                <a:cs typeface="Narkisim" panose="020E0502050101010101" pitchFamily="34" charset="-79"/>
              </a:rPr>
              <a:t>Decussate in the spinal tract </a:t>
            </a:r>
          </a:p>
          <a:p>
            <a:r>
              <a:rPr lang="en-US" dirty="0">
                <a:latin typeface="Narkisim" panose="020E0502050101010101" pitchFamily="34" charset="-79"/>
                <a:cs typeface="Narkisim" panose="020E0502050101010101" pitchFamily="34" charset="-79"/>
              </a:rPr>
              <a:t>Vibration and position </a:t>
            </a:r>
          </a:p>
          <a:p>
            <a:r>
              <a:rPr lang="en-US" dirty="0">
                <a:latin typeface="Narkisim" panose="020E0502050101010101" pitchFamily="34" charset="-79"/>
                <a:cs typeface="Narkisim" panose="020E0502050101010101" pitchFamily="34" charset="-79"/>
              </a:rPr>
              <a:t>Carried by large fiber myelinated fiber </a:t>
            </a:r>
          </a:p>
          <a:p>
            <a:r>
              <a:rPr lang="en-US" dirty="0">
                <a:latin typeface="Narkisim" panose="020E0502050101010101" pitchFamily="34" charset="-79"/>
                <a:cs typeface="Narkisim" panose="020E0502050101010101" pitchFamily="34" charset="-79"/>
              </a:rPr>
              <a:t>Ascend on the same side of dorsal column of spinal cord </a:t>
            </a:r>
          </a:p>
          <a:p>
            <a:r>
              <a:rPr lang="en-US" dirty="0">
                <a:latin typeface="Narkisim" panose="020E0502050101010101" pitchFamily="34" charset="-79"/>
                <a:cs typeface="Narkisim" panose="020E0502050101010101" pitchFamily="34" charset="-79"/>
              </a:rPr>
              <a:t>Cross over in the brain stem </a:t>
            </a:r>
          </a:p>
        </p:txBody>
      </p:sp>
      <p:pic>
        <p:nvPicPr>
          <p:cNvPr id="4" name="Recorded Sound">
            <a:hlinkClick r:id="" action="ppaction://media"/>
            <a:extLst>
              <a:ext uri="{FF2B5EF4-FFF2-40B4-BE49-F238E27FC236}">
                <a16:creationId xmlns:a16="http://schemas.microsoft.com/office/drawing/2014/main" id="{C34E2A2F-7911-A0B6-3D42-010B56AC6550}"/>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C00000">
                <a:tint val="45000"/>
                <a:satMod val="400000"/>
              </a:srgbClr>
            </a:duotone>
          </a:blip>
          <a:stretch>
            <a:fillRect/>
          </a:stretch>
        </p:blipFill>
        <p:spPr>
          <a:xfrm>
            <a:off x="9460088" y="2785533"/>
            <a:ext cx="778933" cy="778933"/>
          </a:xfrm>
          <a:prstGeom prst="rect">
            <a:avLst/>
          </a:prstGeom>
        </p:spPr>
      </p:pic>
    </p:spTree>
    <p:extLst>
      <p:ext uri="{BB962C8B-B14F-4D97-AF65-F5344CB8AC3E}">
        <p14:creationId xmlns:p14="http://schemas.microsoft.com/office/powerpoint/2010/main" val="2229833995"/>
      </p:ext>
    </p:extLst>
  </p:cSld>
  <p:clrMapOvr>
    <a:masterClrMapping/>
  </p:clrMapOvr>
  <mc:AlternateContent xmlns:mc="http://schemas.openxmlformats.org/markup-compatibility/2006" xmlns:p14="http://schemas.microsoft.com/office/powerpoint/2010/main">
    <mc:Choice Requires="p14">
      <p:transition spd="slow" p14:dur="2000" advTm="122216"/>
    </mc:Choice>
    <mc:Fallback xmlns="">
      <p:transition spd="slow" advTm="12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281</Words>
  <Application>Microsoft Office PowerPoint</Application>
  <PresentationFormat>Widescreen</PresentationFormat>
  <Paragraphs>59</Paragraphs>
  <Slides>14</Slides>
  <Notes>0</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Aharoni</vt:lpstr>
      <vt:lpstr>Arial</vt:lpstr>
      <vt:lpstr>B Titr</vt:lpstr>
      <vt:lpstr>Calibri</vt:lpstr>
      <vt:lpstr>Calibri Light</vt:lpstr>
      <vt:lpstr>Narkisim</vt:lpstr>
      <vt:lpstr>PlutoSansLight</vt:lpstr>
      <vt:lpstr>Top Secret</vt:lpstr>
      <vt:lpstr>Office Theme</vt:lpstr>
      <vt:lpstr>PowerPoint Presentation</vt:lpstr>
      <vt:lpstr>PowerPoint Presentation</vt:lpstr>
      <vt:lpstr>inspection</vt:lpstr>
      <vt:lpstr>Palpitation </vt:lpstr>
      <vt:lpstr>Tonicity </vt:lpstr>
      <vt:lpstr>PowerPoint Presentation</vt:lpstr>
      <vt:lpstr>Percussion  </vt:lpstr>
      <vt:lpstr>Force assessment </vt:lpstr>
      <vt:lpstr>Sensory exam </vt:lpstr>
      <vt:lpstr>PowerPoint Presentation</vt:lpstr>
      <vt:lpstr>PowerPoint Presentation</vt:lpstr>
      <vt:lpstr>PowerPoint Presentation</vt:lpstr>
      <vt:lpstr>Romberg’s test </vt:lpstr>
      <vt:lpstr>Striognosis and graphesthesia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amirhassan habibi</dc:creator>
  <cp:lastModifiedBy>app7</cp:lastModifiedBy>
  <cp:revision>27</cp:revision>
  <dcterms:created xsi:type="dcterms:W3CDTF">2024-08-15T07:57:52Z</dcterms:created>
  <dcterms:modified xsi:type="dcterms:W3CDTF">2024-09-09T10:31:12Z</dcterms:modified>
</cp:coreProperties>
</file>